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1100" r:id="rId2"/>
    <p:sldId id="1742" r:id="rId3"/>
    <p:sldId id="1337" r:id="rId4"/>
    <p:sldId id="1707" r:id="rId5"/>
    <p:sldId id="1787" r:id="rId6"/>
    <p:sldId id="1804" r:id="rId7"/>
    <p:sldId id="1806" r:id="rId8"/>
    <p:sldId id="1807" r:id="rId9"/>
    <p:sldId id="1808" r:id="rId10"/>
    <p:sldId id="1811" r:id="rId11"/>
    <p:sldId id="1810" r:id="rId12"/>
    <p:sldId id="1812" r:id="rId13"/>
    <p:sldId id="1800" r:id="rId14"/>
    <p:sldId id="1786" r:id="rId15"/>
    <p:sldId id="1815" r:id="rId16"/>
    <p:sldId id="1816" r:id="rId17"/>
    <p:sldId id="1817" r:id="rId18"/>
    <p:sldId id="1818" r:id="rId19"/>
    <p:sldId id="1819" r:id="rId20"/>
    <p:sldId id="1820" r:id="rId21"/>
    <p:sldId id="1784" r:id="rId22"/>
    <p:sldId id="1821" r:id="rId23"/>
    <p:sldId id="1822" r:id="rId24"/>
    <p:sldId id="952" r:id="rId2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3399"/>
    <a:srgbClr val="006600"/>
    <a:srgbClr val="0000CC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23 </a:t>
            </a:r>
            <a:r>
              <a:rPr lang="en-US" altLang="en-US" sz="4000" dirty="0" smtClean="0"/>
              <a:t>– </a:t>
            </a:r>
            <a:br>
              <a:rPr lang="en-US" altLang="en-US" sz="4000" dirty="0" smtClean="0"/>
            </a:br>
            <a:r>
              <a:rPr lang="en-US" altLang="en-US" sz="4000" dirty="0" smtClean="0"/>
              <a:t>Hexadecimal </a:t>
            </a:r>
            <a:r>
              <a:rPr lang="en-US" altLang="en-US" sz="4000" dirty="0"/>
              <a:t>and Color Printing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 to Binary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hexadecimal digit can be easily represented as four digits of binary (with leading zeros)</a:t>
            </a:r>
          </a:p>
          <a:p>
            <a:endParaRPr lang="en-US" dirty="0"/>
          </a:p>
          <a:p>
            <a:pPr lvl="1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This makes conversion very simple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7A0F</a:t>
            </a:r>
            <a:r>
              <a:rPr lang="en-US" dirty="0" smtClean="0"/>
              <a:t>  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0111 1010 0000 1111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1100 0010 0110 1001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C269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22217"/>
              </p:ext>
            </p:extLst>
          </p:nvPr>
        </p:nvGraphicFramePr>
        <p:xfrm>
          <a:off x="1155968" y="3118186"/>
          <a:ext cx="6832064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4008"/>
                <a:gridCol w="854008"/>
                <a:gridCol w="854008"/>
                <a:gridCol w="854008"/>
                <a:gridCol w="854008"/>
                <a:gridCol w="854008"/>
                <a:gridCol w="854008"/>
                <a:gridCol w="8540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10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 to Decimal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33881" cy="4517689"/>
          </a:xfrm>
        </p:spPr>
        <p:txBody>
          <a:bodyPr/>
          <a:lstStyle/>
          <a:p>
            <a:r>
              <a:rPr lang="en-US" dirty="0" smtClean="0"/>
              <a:t>Possible to convert between decimal and hex</a:t>
            </a:r>
          </a:p>
          <a:p>
            <a:pPr lvl="1"/>
            <a:r>
              <a:rPr lang="en-US" dirty="0" smtClean="0"/>
              <a:t>But it requires calculating out multiples of 16</a:t>
            </a:r>
          </a:p>
          <a:p>
            <a:r>
              <a:rPr lang="en-US" dirty="0" smtClean="0"/>
              <a:t>Simpler to make a “side trip” </a:t>
            </a:r>
            <a:r>
              <a:rPr lang="en-US" dirty="0" smtClean="0"/>
              <a:t>to binary </a:t>
            </a:r>
            <a:r>
              <a:rPr lang="en-US" dirty="0" smtClean="0"/>
              <a:t>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in-between </a:t>
            </a:r>
            <a:r>
              <a:rPr lang="en-US" dirty="0" smtClean="0"/>
              <a:t>step when converting</a:t>
            </a:r>
          </a:p>
          <a:p>
            <a:pPr lvl="1"/>
            <a:r>
              <a:rPr lang="en-US" dirty="0" smtClean="0"/>
              <a:t>240 </a:t>
            </a:r>
            <a:r>
              <a:rPr lang="en-US" dirty="0"/>
              <a:t>becomes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1111 0000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smtClean="0"/>
              <a:t>is equal to (15 * 16</a:t>
            </a:r>
            <a:r>
              <a:rPr lang="en-US" sz="2600" baseline="30000" dirty="0" smtClean="0"/>
              <a:t>1</a:t>
            </a:r>
            <a:r>
              <a:rPr lang="en-US" sz="2600" dirty="0" smtClean="0"/>
              <a:t>) + (0 * 16</a:t>
            </a:r>
            <a:r>
              <a:rPr lang="en-US" sz="2600" baseline="30000" dirty="0" smtClean="0"/>
              <a:t>0</a:t>
            </a:r>
            <a:r>
              <a:rPr lang="en-US" sz="2600" dirty="0" smtClean="0"/>
              <a:t>) = 240 + 0 = 240</a:t>
            </a:r>
          </a:p>
          <a:p>
            <a:pPr lvl="5"/>
            <a:endParaRPr lang="en-US" sz="1100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0111 1101 </a:t>
            </a:r>
            <a:r>
              <a:rPr lang="en-US" dirty="0" smtClean="0"/>
              <a:t>becomes 125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7D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/>
              <a:t>is equal to </a:t>
            </a:r>
            <a:r>
              <a:rPr lang="en-US" sz="2600" dirty="0" smtClean="0"/>
              <a:t>(7 </a:t>
            </a:r>
            <a:r>
              <a:rPr lang="en-US" sz="2600" dirty="0"/>
              <a:t>* 16</a:t>
            </a:r>
            <a:r>
              <a:rPr lang="en-US" sz="2600" baseline="30000" dirty="0"/>
              <a:t>1</a:t>
            </a:r>
            <a:r>
              <a:rPr lang="en-US" sz="2600" dirty="0"/>
              <a:t>) + </a:t>
            </a:r>
            <a:r>
              <a:rPr lang="en-US" sz="2600" dirty="0" smtClean="0"/>
              <a:t>(13 </a:t>
            </a:r>
            <a:r>
              <a:rPr lang="en-US" sz="2600" dirty="0"/>
              <a:t>* 16</a:t>
            </a:r>
            <a:r>
              <a:rPr lang="en-US" sz="2600" baseline="30000" dirty="0"/>
              <a:t>0</a:t>
            </a:r>
            <a:r>
              <a:rPr lang="en-US" sz="2600" dirty="0"/>
              <a:t>) = </a:t>
            </a:r>
            <a:r>
              <a:rPr lang="en-US" sz="2600" dirty="0" smtClean="0"/>
              <a:t>112 </a:t>
            </a:r>
            <a:r>
              <a:rPr lang="en-US" sz="2600" dirty="0"/>
              <a:t>+ </a:t>
            </a:r>
            <a:r>
              <a:rPr lang="en-US" sz="2600" dirty="0" smtClean="0"/>
              <a:t>13 </a:t>
            </a:r>
            <a:r>
              <a:rPr lang="en-US" sz="2600" dirty="0"/>
              <a:t>= </a:t>
            </a:r>
            <a:r>
              <a:rPr lang="en-US" sz="2600" dirty="0" smtClean="0"/>
              <a:t>125</a:t>
            </a:r>
            <a:endParaRPr lang="en-US" sz="26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233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346332" cy="4517689"/>
          </a:xfrm>
        </p:spPr>
        <p:txBody>
          <a:bodyPr/>
          <a:lstStyle/>
          <a:p>
            <a:r>
              <a:rPr lang="en-US" dirty="0" smtClean="0"/>
              <a:t>Because number systems share a subset of the same digits, it may be confusing which is which</a:t>
            </a:r>
          </a:p>
          <a:p>
            <a:pPr lvl="1"/>
            <a:r>
              <a:rPr lang="en-US" dirty="0" smtClean="0"/>
              <a:t>For example, what is the value of 10?</a:t>
            </a:r>
          </a:p>
          <a:p>
            <a:pPr lvl="2"/>
            <a:r>
              <a:rPr lang="en-US" sz="2600" dirty="0" smtClean="0"/>
              <a:t>In decimal it’s 10, in binary it’s 2, and in hex it’s 16</a:t>
            </a:r>
            <a:endParaRPr lang="en-US" sz="2600" dirty="0"/>
          </a:p>
          <a:p>
            <a:pPr lvl="3"/>
            <a:endParaRPr lang="en-US" dirty="0" smtClean="0"/>
          </a:p>
          <a:p>
            <a:r>
              <a:rPr lang="en-US" dirty="0" smtClean="0"/>
              <a:t>To prevent this, numbers may often be prefixed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0b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0d</a:t>
            </a:r>
            <a:r>
              <a:rPr lang="en-US" dirty="0" smtClean="0"/>
              <a:t>, 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</a:t>
            </a:r>
            <a:r>
              <a:rPr lang="en-US" dirty="0" smtClean="0"/>
              <a:t> (binary, decimal, hex):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0b1100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binary, and has a value of 12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0x15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hexadecimal, and has a value of 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663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Printing in Color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45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ANSI Escape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change the color of the background and text, we can use ANSI escape codes</a:t>
            </a:r>
          </a:p>
          <a:p>
            <a:pPr lvl="1"/>
            <a:r>
              <a:rPr lang="en-US" dirty="0" smtClean="0"/>
              <a:t>Works in many languages, not just Python</a:t>
            </a:r>
          </a:p>
          <a:p>
            <a:pPr lvl="1"/>
            <a:endParaRPr lang="en-US" dirty="0"/>
          </a:p>
          <a:p>
            <a:r>
              <a:rPr lang="en-US" dirty="0" smtClean="0"/>
              <a:t>To use the codes, simply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endParaRPr lang="en-US" dirty="0" smtClean="0"/>
          </a:p>
          <a:p>
            <a:pPr lvl="1"/>
            <a:r>
              <a:rPr lang="en-US" dirty="0" smtClean="0"/>
              <a:t>Just like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dirty="0" smtClean="0"/>
              <a:t>” turns into a tab, these won’t be “printed,” but will change how the text looks</a:t>
            </a:r>
            <a:endParaRPr lang="en-US" dirty="0"/>
          </a:p>
          <a:p>
            <a:pPr lvl="1"/>
            <a:r>
              <a:rPr lang="en-US" dirty="0" smtClean="0"/>
              <a:t>For example,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033[1;34;43m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dirty="0" smtClean="0"/>
              <a:t>changes text to blue, and background to yellow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69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ANSI Escape Color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"\033[1 ; 34 ; </a:t>
            </a: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43m</a:t>
            </a:r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041417" y="2924433"/>
            <a:ext cx="1857426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\033[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Start of escape code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2553970" y="1998753"/>
            <a:ext cx="422481" cy="1493970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26475" y="4575265"/>
            <a:ext cx="138034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Style to use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(1 = bold)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616649" y="2616740"/>
            <a:ext cx="0" cy="20330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37236" y="4567578"/>
            <a:ext cx="138034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30-37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Color to use for text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127410" y="2534497"/>
            <a:ext cx="0" cy="20330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45687" y="4567578"/>
            <a:ext cx="1680798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40-47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Color to use for background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635861" y="2534497"/>
            <a:ext cx="0" cy="20330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4433" y="3011612"/>
            <a:ext cx="1719044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End of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escape code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7054815" y="2542184"/>
            <a:ext cx="571670" cy="5484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1869" y="4254992"/>
            <a:ext cx="2003918" cy="1200329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NOTE: The starting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never closed!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19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 animBg="1"/>
      <p:bldP spid="15" grpId="0" animBg="1"/>
      <p:bldP spid="17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 Values and Reset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colors available are black, red, green, yellow, blue, magenta, cyan, and white</a:t>
            </a:r>
          </a:p>
          <a:p>
            <a:pPr lvl="1"/>
            <a:r>
              <a:rPr lang="en-US" dirty="0" smtClean="0"/>
              <a:t>For text color, they are 30 – 37, in order</a:t>
            </a:r>
          </a:p>
          <a:p>
            <a:pPr lvl="1"/>
            <a:r>
              <a:rPr lang="en-US" dirty="0" smtClean="0"/>
              <a:t>For background, they are 40 – 47, in order</a:t>
            </a:r>
          </a:p>
          <a:p>
            <a:r>
              <a:rPr lang="en-US" dirty="0" smtClean="0"/>
              <a:t>This is a perfect use for a dictionary!</a:t>
            </a:r>
          </a:p>
          <a:p>
            <a:pPr lvl="1"/>
            <a:r>
              <a:rPr lang="en-US" dirty="0" smtClean="0"/>
              <a:t>Store the color name as the key, and the number as the value; no need to memorize the numbers</a:t>
            </a:r>
            <a:endParaRPr lang="en-US" dirty="0"/>
          </a:p>
          <a:p>
            <a:r>
              <a:rPr lang="en-US" dirty="0" smtClean="0"/>
              <a:t>To reset to default colors,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"\033[0m"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8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Usages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852170" cy="4517689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033[1;"</a:t>
            </a:r>
            <a:endParaRPr lang="en-US" sz="1600" b="1" dirty="0" smtClean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RESET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"\033[0m"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COLORS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{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'black'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'30'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'red'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'31'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'green'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'32'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'yellow'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'33'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'blue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'34'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'magenta'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'35'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'cyan'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'36'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'white'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'37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("\033[1;36;40m"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Dogs are great, even in cyan" + RESET)</a:t>
            </a: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print(START + COLORS["red"] + ";44m" + "Red on blue!" + RESET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print("\033[1;30;42m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("\033[1;32;45m" + "Why would you do this?" + RESET)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443252"/>
            <a:ext cx="3628417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Dogs are great, even in </a:t>
            </a:r>
            <a:r>
              <a:rPr lang="en-US" sz="1600" b="1" dirty="0" smtClean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cyan</a:t>
            </a:r>
            <a:endParaRPr lang="en-US" sz="1600" b="1" dirty="0">
              <a:solidFill>
                <a:srgbClr val="00B0F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033562"/>
            <a:ext cx="1673158" cy="338554"/>
          </a:xfrm>
          <a:prstGeom prst="rect">
            <a:avLst/>
          </a:prstGeom>
          <a:solidFill>
            <a:srgbClr val="0000CC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Red on blue!</a:t>
            </a:r>
            <a:endParaRPr lang="en-US" sz="16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614541"/>
            <a:ext cx="8570068" cy="338554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print("Until it's reset, it prints black on green from now on!")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953980"/>
            <a:ext cx="8570068" cy="338554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Until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it's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reset, it prints black on green from now on!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6212952"/>
            <a:ext cx="2976465" cy="338554"/>
          </a:xfrm>
          <a:prstGeom prst="rect">
            <a:avLst/>
          </a:prstGeom>
          <a:solidFill>
            <a:srgbClr val="FF3399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Why would you do this?</a:t>
            </a:r>
            <a:endParaRPr lang="en-US" sz="1600" b="1" dirty="0" smtClean="0">
              <a:solidFill>
                <a:srgbClr val="00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5283664"/>
            <a:ext cx="8570068" cy="338554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("\033[0m")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583466"/>
            <a:ext cx="8570068" cy="338554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18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to Print In Color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4153" cy="4517689"/>
          </a:xfrm>
        </p:spPr>
        <p:txBody>
          <a:bodyPr/>
          <a:lstStyle/>
          <a:p>
            <a:r>
              <a:rPr lang="en-US" dirty="0" smtClean="0"/>
              <a:t>Printing in color can be very useful when trying to distinguish different types of output</a:t>
            </a:r>
          </a:p>
          <a:p>
            <a:pPr lvl="1"/>
            <a:r>
              <a:rPr lang="en-US" dirty="0" smtClean="0"/>
              <a:t>Like debugging vs normal program output</a:t>
            </a:r>
          </a:p>
          <a:p>
            <a:pPr lvl="2"/>
            <a:endParaRPr lang="en-US" dirty="0"/>
          </a:p>
          <a:p>
            <a:r>
              <a:rPr lang="en-US" dirty="0" smtClean="0"/>
              <a:t>We’ve provided a function for you </a:t>
            </a:r>
            <a:r>
              <a:rPr lang="en-US" dirty="0" smtClean="0"/>
              <a:t>under the </a:t>
            </a:r>
            <a:r>
              <a:rPr lang="en-US" dirty="0" smtClean="0"/>
              <a:t>“Livecoding” </a:t>
            </a:r>
            <a:r>
              <a:rPr lang="en-US" dirty="0" smtClean="0"/>
              <a:t>on </a:t>
            </a:r>
            <a:r>
              <a:rPr lang="en-US" dirty="0" smtClean="0"/>
              <a:t>the course website</a:t>
            </a:r>
          </a:p>
          <a:p>
            <a:pPr lvl="1"/>
            <a:r>
              <a:rPr lang="en-US" dirty="0" smtClean="0"/>
              <a:t>Feel free to use it in your Project 3 for debugging</a:t>
            </a:r>
          </a:p>
          <a:p>
            <a:pPr lvl="1"/>
            <a:r>
              <a:rPr lang="en-US" dirty="0" smtClean="0"/>
              <a:t>(Do </a:t>
            </a:r>
            <a:r>
              <a:rPr lang="en-US" u="sng" dirty="0" smtClean="0"/>
              <a:t>NOT</a:t>
            </a:r>
            <a:r>
              <a:rPr lang="en-US" dirty="0" smtClean="0"/>
              <a:t> make </a:t>
            </a:r>
            <a:r>
              <a:rPr lang="en-US" dirty="0" smtClean="0"/>
              <a:t>your output hard to read, though</a:t>
            </a:r>
            <a:r>
              <a:rPr lang="en-US" dirty="0" smtClean="0"/>
              <a:t>!)</a:t>
            </a:r>
          </a:p>
          <a:p>
            <a:pPr lvl="2"/>
            <a:r>
              <a:rPr lang="en-US" sz="2800" dirty="0" smtClean="0"/>
              <a:t>(Your TA </a:t>
            </a:r>
            <a:r>
              <a:rPr lang="en-US" sz="2800" u="sng" dirty="0" smtClean="0"/>
              <a:t>will</a:t>
            </a:r>
            <a:r>
              <a:rPr lang="en-US" sz="2800" dirty="0" smtClean="0"/>
              <a:t> take off points if it’s obnoxious!)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010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mph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Possibly Helpful 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3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ASCII values</a:t>
            </a:r>
          </a:p>
          <a:p>
            <a:r>
              <a:rPr lang="en-US" dirty="0" smtClean="0"/>
              <a:t>Short circuit evaluation</a:t>
            </a:r>
          </a:p>
          <a:p>
            <a:endParaRPr lang="en-US" dirty="0"/>
          </a:p>
          <a:p>
            <a:r>
              <a:rPr lang="en-US" dirty="0" smtClean="0"/>
              <a:t>Project 3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5" name="Up Ribbon 4"/>
          <p:cNvSpPr/>
          <p:nvPr/>
        </p:nvSpPr>
        <p:spPr>
          <a:xfrm>
            <a:off x="1836112" y="4914329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Binary Conversion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581588" y="4457128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1845540" y="4700845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isdigit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Works on a string, returns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numDogs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"101"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numDogs.isdigit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"3.14".isdigit()</a:t>
            </a:r>
          </a:p>
          <a:p>
            <a:pPr marL="914400" lvl="2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r>
              <a:rPr lang="sv-S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v-S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"7".isdigit()</a:t>
            </a:r>
          </a:p>
          <a:p>
            <a:pPr marL="914400" lvl="2" indent="0">
              <a:buNone/>
            </a:pPr>
            <a:r>
              <a:rPr lang="sv-SE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r>
              <a:rPr lang="sv-S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"201 ".isdigit()</a:t>
            </a:r>
          </a:p>
          <a:p>
            <a:pPr marL="914400" lvl="2" indent="0">
              <a:buNone/>
            </a:pPr>
            <a:r>
              <a:rPr lang="sv-SE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79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err="1" smtClean="0"/>
              <a:t>Hemachandra</a:t>
            </a:r>
            <a:endParaRPr lang="en-US" dirty="0" smtClean="0"/>
          </a:p>
          <a:p>
            <a:pPr lvl="1"/>
            <a:r>
              <a:rPr lang="en-US" sz="2600" dirty="0" smtClean="0"/>
              <a:t>Was a Jain scholar, poet, and polymath</a:t>
            </a:r>
          </a:p>
          <a:p>
            <a:pPr lvl="1"/>
            <a:r>
              <a:rPr lang="en-US" sz="2600" dirty="0" smtClean="0"/>
              <a:t>Lived from 1088 to 1173 in India</a:t>
            </a:r>
            <a:endParaRPr lang="en-US" sz="2600" dirty="0"/>
          </a:p>
          <a:p>
            <a:pPr lvl="1"/>
            <a:r>
              <a:rPr lang="en-US" sz="2600" dirty="0" smtClean="0"/>
              <a:t>Came up with the Fibonacci sequence</a:t>
            </a:r>
            <a:br>
              <a:rPr lang="en-US" sz="2600" dirty="0" smtClean="0"/>
            </a:br>
            <a:r>
              <a:rPr lang="en-US" sz="2600" dirty="0" smtClean="0"/>
              <a:t>50 years before Fibonacci</a:t>
            </a:r>
          </a:p>
          <a:p>
            <a:pPr lvl="2"/>
            <a:r>
              <a:rPr lang="en-US" dirty="0" smtClean="0"/>
              <a:t>While coming up with different </a:t>
            </a:r>
            <a:br>
              <a:rPr lang="en-US" dirty="0" smtClean="0"/>
            </a:br>
            <a:r>
              <a:rPr lang="en-US" dirty="0" smtClean="0"/>
              <a:t>long and short syllable combinations </a:t>
            </a:r>
            <a:br>
              <a:rPr lang="en-US" dirty="0" smtClean="0"/>
            </a:br>
            <a:r>
              <a:rPr lang="en-US" dirty="0" smtClean="0"/>
              <a:t>for traditional poetry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https</a:t>
            </a:r>
            <a:r>
              <a:rPr lang="en-US" sz="2400" dirty="0"/>
              <a:t>://youtu.be/_</a:t>
            </a:r>
            <a:r>
              <a:rPr lang="en-US" sz="2400" dirty="0" smtClean="0"/>
              <a:t>32rgS8ClKw?t=1m54s</a:t>
            </a:r>
          </a:p>
          <a:p>
            <a:pPr lvl="1"/>
            <a:endParaRPr lang="en-US" sz="2400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868" y="2304713"/>
            <a:ext cx="2449686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 </a:t>
            </a:r>
            <a:r>
              <a:rPr lang="en-US" dirty="0" smtClean="0"/>
              <a:t>design is </a:t>
            </a:r>
            <a:r>
              <a:rPr lang="en-US" dirty="0"/>
              <a:t>due on Friday, </a:t>
            </a:r>
            <a:r>
              <a:rPr lang="en-US" dirty="0" smtClean="0"/>
              <a:t>May 4th</a:t>
            </a:r>
            <a:endParaRPr lang="en-US" dirty="0"/>
          </a:p>
          <a:p>
            <a:pPr lvl="1"/>
            <a:r>
              <a:rPr lang="en-US" dirty="0" smtClean="0"/>
              <a:t>Project itself is due </a:t>
            </a:r>
            <a:r>
              <a:rPr lang="en-US" dirty="0"/>
              <a:t>on Friday, </a:t>
            </a:r>
            <a:r>
              <a:rPr lang="en-US" dirty="0" smtClean="0"/>
              <a:t>May 11th</a:t>
            </a:r>
            <a:endParaRPr lang="en-US" dirty="0"/>
          </a:p>
          <a:p>
            <a:r>
              <a:rPr lang="en-US" dirty="0"/>
              <a:t>Survey #3 out on </a:t>
            </a:r>
            <a:r>
              <a:rPr lang="en-US" dirty="0" smtClean="0"/>
              <a:t>Monday, May 7th</a:t>
            </a:r>
            <a:endParaRPr lang="en-US" dirty="0"/>
          </a:p>
          <a:p>
            <a:pPr lvl="1"/>
            <a:r>
              <a:rPr lang="en-US" dirty="0"/>
              <a:t>Final exam metacognition quiz out on BB same day</a:t>
            </a:r>
          </a:p>
          <a:p>
            <a:pPr lvl="3"/>
            <a:endParaRPr lang="en-US" dirty="0" smtClean="0"/>
          </a:p>
          <a:p>
            <a:r>
              <a:rPr lang="en-US" dirty="0"/>
              <a:t>Course evaluations are </a:t>
            </a:r>
            <a:r>
              <a:rPr lang="en-US" dirty="0" smtClean="0"/>
              <a:t>out now</a:t>
            </a:r>
          </a:p>
          <a:p>
            <a:pPr lvl="1"/>
            <a:r>
              <a:rPr lang="en-US" sz="3200" dirty="0" smtClean="0"/>
              <a:t>Please complete them</a:t>
            </a:r>
          </a:p>
          <a:p>
            <a:r>
              <a:rPr lang="en-US" dirty="0" smtClean="0"/>
              <a:t>Final </a:t>
            </a:r>
            <a:r>
              <a:rPr lang="en-US" dirty="0"/>
              <a:t>exam </a:t>
            </a:r>
            <a:r>
              <a:rPr lang="en-US" dirty="0" smtClean="0"/>
              <a:t>is </a:t>
            </a:r>
            <a:r>
              <a:rPr lang="en-US" sz="3200" dirty="0" smtClean="0"/>
              <a:t>Friday</a:t>
            </a:r>
            <a:r>
              <a:rPr lang="en-US" sz="3200" dirty="0"/>
              <a:t>, May 18th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677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 smtClean="0"/>
              <a:t>Engineering 027 </a:t>
            </a:r>
            <a:r>
              <a:rPr lang="en-US" sz="2800" dirty="0" smtClean="0"/>
              <a:t>- </a:t>
            </a:r>
            <a:r>
              <a:rPr lang="en-US" sz="2800" dirty="0"/>
              <a:t>Sections </a:t>
            </a:r>
            <a:r>
              <a:rPr lang="en-US" sz="2800" dirty="0" smtClean="0"/>
              <a:t>8, 9, 10, 11, 12</a:t>
            </a:r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  Section</a:t>
            </a:r>
            <a:r>
              <a:rPr lang="en-US" sz="2800" dirty="0" smtClean="0"/>
              <a:t>  6</a:t>
            </a:r>
            <a:endParaRPr lang="en-US" sz="2800" dirty="0"/>
          </a:p>
          <a:p>
            <a:endParaRPr lang="en-US" sz="2800" b="1" dirty="0" smtClean="0"/>
          </a:p>
          <a:p>
            <a:r>
              <a:rPr lang="en-US" sz="2800" b="1" dirty="0" err="1" smtClean="0"/>
              <a:t>Meyerhoff</a:t>
            </a:r>
            <a:r>
              <a:rPr lang="en-US" sz="2800" b="1" dirty="0" smtClean="0"/>
              <a:t> </a:t>
            </a:r>
            <a:r>
              <a:rPr lang="en-US" sz="2800" b="1" dirty="0"/>
              <a:t>030</a:t>
            </a:r>
            <a:r>
              <a:rPr lang="en-US" sz="2800" dirty="0"/>
              <a:t> - Sections </a:t>
            </a:r>
            <a:r>
              <a:rPr lang="en-US" sz="2800" dirty="0" smtClean="0"/>
              <a:t>2, 3, 4, 5</a:t>
            </a:r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Sections </a:t>
            </a:r>
            <a:r>
              <a:rPr lang="en-US" sz="2800" dirty="0" smtClean="0"/>
              <a:t>14, 15, 16, 17, 30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205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Hemachandra</a:t>
            </a:r>
            <a:r>
              <a:rPr lang="en-US" sz="2000" dirty="0" smtClean="0"/>
              <a:t>:</a:t>
            </a:r>
          </a:p>
          <a:p>
            <a:pPr lvl="1"/>
            <a:r>
              <a:rPr lang="en-US" sz="1800" dirty="0"/>
              <a:t>https://commons.wikimedia.org/wiki/File:Hemachandra.gif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To understand more about how data is represented inside the computer</a:t>
            </a:r>
          </a:p>
          <a:p>
            <a:pPr lvl="1"/>
            <a:r>
              <a:rPr lang="en-US" altLang="en-US" dirty="0" smtClean="0"/>
              <a:t>Hexadecimal numbers</a:t>
            </a:r>
          </a:p>
          <a:p>
            <a:r>
              <a:rPr lang="en-US" altLang="en-US" dirty="0" smtClean="0"/>
              <a:t>To show how to print in color</a:t>
            </a:r>
          </a:p>
          <a:p>
            <a:endParaRPr lang="en-US" altLang="en-US" dirty="0"/>
          </a:p>
          <a:p>
            <a:r>
              <a:rPr lang="en-US" altLang="en-US" dirty="0" smtClean="0"/>
              <a:t>To learn a possibly useful method</a:t>
            </a:r>
            <a:br>
              <a:rPr lang="en-US" altLang="en-US" dirty="0" smtClean="0"/>
            </a:br>
            <a:r>
              <a:rPr lang="en-US" altLang="en-US" dirty="0" smtClean="0"/>
              <a:t>for your Project 3</a:t>
            </a:r>
            <a:endParaRPr lang="en-US" altLang="en-US" u="sng" dirty="0" smtClean="0"/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Hexadecimal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7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Decimal uses 10 digits</a:t>
            </a:r>
          </a:p>
          <a:p>
            <a:pPr lvl="1"/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err="1" smtClean="0"/>
              <a:t>deci</a:t>
            </a:r>
            <a:r>
              <a:rPr lang="en-US" dirty="0" smtClean="0"/>
              <a:t> = 10</a:t>
            </a:r>
          </a:p>
          <a:p>
            <a:pPr lvl="1"/>
            <a:r>
              <a:rPr lang="en-US" dirty="0" smtClean="0"/>
              <a:t>The digits used are 0, 1, 2, 3, 4, 5, 6, 7, 8, and 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5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4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2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535319" y="4117691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22823" y="4047393"/>
            <a:ext cx="1835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hundred</a:t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716284" y="4361085"/>
            <a:ext cx="169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millions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9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 rot="18900000">
            <a:off x="706933" y="4243764"/>
            <a:ext cx="202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millions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586730" y="4275322"/>
            <a:ext cx="1934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594596" y="4326157"/>
            <a:ext cx="1604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44724" y="4437071"/>
            <a:ext cx="13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4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Binary uses 2 </a:t>
            </a:r>
            <a:r>
              <a:rPr lang="en-US" dirty="0" smtClean="0"/>
              <a:t>digits</a:t>
            </a:r>
          </a:p>
          <a:p>
            <a:pPr lvl="1"/>
            <a:r>
              <a:rPr lang="en-US" u="sng" dirty="0" smtClean="0"/>
              <a:t>Bi</a:t>
            </a:r>
            <a:r>
              <a:rPr lang="en-US" dirty="0" smtClean="0"/>
              <a:t>nary</a:t>
            </a:r>
            <a:r>
              <a:rPr lang="en-US" dirty="0"/>
              <a:t>, </a:t>
            </a:r>
            <a:r>
              <a:rPr lang="en-US" i="1" dirty="0"/>
              <a:t>bi</a:t>
            </a:r>
            <a:r>
              <a:rPr lang="en-US" dirty="0"/>
              <a:t> = </a:t>
            </a:r>
            <a:r>
              <a:rPr lang="en-US" dirty="0" smtClean="0"/>
              <a:t>2</a:t>
            </a:r>
            <a:endParaRPr lang="en-US" dirty="0"/>
          </a:p>
          <a:p>
            <a:pPr lvl="1"/>
            <a:r>
              <a:rPr lang="en-US" dirty="0"/>
              <a:t>The digits used are 0 and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607503" y="4291959"/>
            <a:ext cx="188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8900000">
            <a:off x="4637085" y="4396885"/>
            <a:ext cx="1590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8900000">
            <a:off x="5623894" y="4396885"/>
            <a:ext cx="1403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8900000">
            <a:off x="6544724" y="4437069"/>
            <a:ext cx="13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8900000">
            <a:off x="7469408" y="4454680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08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34208" y="4228765"/>
            <a:ext cx="1758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thirty-twos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38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679565" y="4272435"/>
            <a:ext cx="1942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sixty-fours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635766" y="3918063"/>
            <a:ext cx="2509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one hundred and</a:t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twenty-eights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6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Hexadecimal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9097347" cy="4517689"/>
          </a:xfrm>
        </p:spPr>
        <p:txBody>
          <a:bodyPr/>
          <a:lstStyle/>
          <a:p>
            <a:r>
              <a:rPr lang="en-US" dirty="0"/>
              <a:t>Hexadecimal (or just “hex”) uses 16 digits </a:t>
            </a:r>
          </a:p>
          <a:p>
            <a:pPr lvl="1"/>
            <a:r>
              <a:rPr lang="en-US" u="sng" dirty="0" smtClean="0"/>
              <a:t>Hex</a:t>
            </a:r>
            <a:r>
              <a:rPr lang="en-US" dirty="0" smtClean="0"/>
              <a:t>a</a:t>
            </a:r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smtClean="0"/>
              <a:t>hex</a:t>
            </a:r>
            <a:r>
              <a:rPr lang="en-US" dirty="0" smtClean="0"/>
              <a:t> = 6 plus </a:t>
            </a:r>
            <a:r>
              <a:rPr lang="en-US" i="1" dirty="0" err="1" smtClean="0"/>
              <a:t>deci</a:t>
            </a:r>
            <a:r>
              <a:rPr lang="en-US" dirty="0" smtClean="0"/>
              <a:t> = 10 </a:t>
            </a:r>
            <a:r>
              <a:rPr lang="en-US" dirty="0" smtClean="0">
                <a:sym typeface="Wingdings" panose="05000000000000000000" pitchFamily="2" charset="2"/>
              </a:rPr>
              <a:t> 16</a:t>
            </a:r>
            <a:endParaRPr lang="en-US" dirty="0" smtClean="0"/>
          </a:p>
          <a:p>
            <a:pPr lvl="1"/>
            <a:r>
              <a:rPr lang="en-US" dirty="0" smtClean="0"/>
              <a:t>The digits used are 0, 1, 2, 3, 4, 5, 6, 7, 8, and 9</a:t>
            </a:r>
          </a:p>
          <a:p>
            <a:pPr lvl="2"/>
            <a:r>
              <a:rPr lang="en-US" dirty="0" smtClean="0"/>
              <a:t>And letters A (10), B (11), C (12), D (13), E (14), and F (15)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6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113321" y="2945014"/>
            <a:ext cx="5261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 sixty-five </a:t>
            </a:r>
            <a:r>
              <a:rPr lang="en-US" sz="2000" dirty="0">
                <a:solidFill>
                  <a:prstClr val="black"/>
                </a:solidFill>
              </a:rPr>
              <a:t>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five </a:t>
            </a:r>
            <a:r>
              <a:rPr lang="en-US" sz="2000" dirty="0">
                <a:solidFill>
                  <a:prstClr val="black"/>
                </a:solidFill>
              </a:rPr>
              <a:t>hundred and thirty-sixes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A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450884" y="3149453"/>
            <a:ext cx="437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one </a:t>
            </a:r>
            <a:r>
              <a:rPr lang="en-US" sz="2000" dirty="0">
                <a:solidFill>
                  <a:prstClr val="black"/>
                </a:solidFill>
              </a:rPr>
              <a:t>million forty-eight 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five </a:t>
            </a:r>
            <a:r>
              <a:rPr lang="en-US" sz="2000" dirty="0">
                <a:solidFill>
                  <a:prstClr val="black"/>
                </a:solidFill>
              </a:rPr>
              <a:t>hundred and seventy-sixes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D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227859" y="3028037"/>
            <a:ext cx="5026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sixteen </a:t>
            </a:r>
            <a:r>
              <a:rPr lang="en-US" sz="2000" dirty="0">
                <a:solidFill>
                  <a:prstClr val="black"/>
                </a:solidFill>
              </a:rPr>
              <a:t>million seven hundred seventy-seven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thousand </a:t>
            </a:r>
            <a:r>
              <a:rPr lang="en-US" sz="2000" dirty="0">
                <a:solidFill>
                  <a:prstClr val="black"/>
                </a:solidFill>
              </a:rPr>
              <a:t>two hundred and 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F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107270" y="2642161"/>
            <a:ext cx="6118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two </a:t>
            </a:r>
            <a:r>
              <a:rPr lang="en-US" sz="2000" dirty="0">
                <a:solidFill>
                  <a:prstClr val="black"/>
                </a:solidFill>
              </a:rPr>
              <a:t>hundred sixty-eight million four hundred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thirty-five </a:t>
            </a:r>
            <a:r>
              <a:rPr lang="en-US" sz="2000" dirty="0">
                <a:solidFill>
                  <a:prstClr val="black"/>
                </a:solidFill>
              </a:rPr>
              <a:t>thousand four hundred and fifty-sixes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452644" y="3797723"/>
            <a:ext cx="2849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 four </a:t>
            </a:r>
            <a:r>
              <a:rPr lang="en-US" sz="2000" dirty="0">
                <a:solidFill>
                  <a:prstClr val="black"/>
                </a:solidFill>
              </a:rPr>
              <a:t>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and </a:t>
            </a:r>
            <a:r>
              <a:rPr lang="en-US" sz="2000" dirty="0">
                <a:solidFill>
                  <a:prstClr val="black"/>
                </a:solidFill>
              </a:rPr>
              <a:t>ninety-sixes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478090" y="3890997"/>
            <a:ext cx="2399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two </a:t>
            </a:r>
            <a:r>
              <a:rPr lang="en-US" sz="2000" dirty="0">
                <a:solidFill>
                  <a:prstClr val="black"/>
                </a:solidFill>
              </a:rPr>
              <a:t>hundred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and </a:t>
            </a:r>
            <a:r>
              <a:rPr lang="en-US" sz="2000" dirty="0">
                <a:solidFill>
                  <a:prstClr val="black"/>
                </a:solidFill>
              </a:rPr>
              <a:t>fifty-sixes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14576" y="4364287"/>
            <a:ext cx="153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64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Hexadecimal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9097347" cy="4517689"/>
          </a:xfrm>
        </p:spPr>
        <p:txBody>
          <a:bodyPr/>
          <a:lstStyle/>
          <a:p>
            <a:r>
              <a:rPr lang="en-US" dirty="0" smtClean="0"/>
              <a:t>Hexadecimal (or just “hex”) uses 16 digits </a:t>
            </a:r>
          </a:p>
          <a:p>
            <a:pPr lvl="1"/>
            <a:r>
              <a:rPr lang="en-US" u="sng" dirty="0" smtClean="0"/>
              <a:t>Hex</a:t>
            </a:r>
            <a:r>
              <a:rPr lang="en-US" dirty="0" smtClean="0"/>
              <a:t>a</a:t>
            </a:r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smtClean="0"/>
              <a:t>hex</a:t>
            </a:r>
            <a:r>
              <a:rPr lang="en-US" dirty="0" smtClean="0"/>
              <a:t> = 6 plus </a:t>
            </a:r>
            <a:r>
              <a:rPr lang="en-US" i="1" dirty="0" err="1" smtClean="0"/>
              <a:t>deci</a:t>
            </a:r>
            <a:r>
              <a:rPr lang="en-US" dirty="0" smtClean="0"/>
              <a:t> = 10 </a:t>
            </a:r>
            <a:r>
              <a:rPr lang="en-US" dirty="0" smtClean="0">
                <a:sym typeface="Wingdings" panose="05000000000000000000" pitchFamily="2" charset="2"/>
              </a:rPr>
              <a:t> 16</a:t>
            </a:r>
            <a:endParaRPr lang="en-US" dirty="0" smtClean="0"/>
          </a:p>
          <a:p>
            <a:pPr lvl="1"/>
            <a:r>
              <a:rPr lang="en-US" dirty="0" smtClean="0"/>
              <a:t>The digits used are 0, 1, 2, 3, 4, 5, 6, 7, 8, and 9</a:t>
            </a:r>
          </a:p>
          <a:p>
            <a:pPr lvl="2"/>
            <a:r>
              <a:rPr lang="en-US" dirty="0" smtClean="0"/>
              <a:t>And letters A (10), B (11), C (12), D (13), E (14), and F (15)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6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639020" y="4368049"/>
            <a:ext cx="1672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65536s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A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61894" y="4295606"/>
            <a:ext cx="156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1048576s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D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654664" y="4212323"/>
            <a:ext cx="2112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16777216s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F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682078" y="4183757"/>
            <a:ext cx="2193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268435456s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651823" y="4432472"/>
            <a:ext cx="1489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4096s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654236" y="4470141"/>
            <a:ext cx="1196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256s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14576" y="4364287"/>
            <a:ext cx="153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10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43044</TotalTime>
  <Words>1205</Words>
  <Application>Microsoft Office PowerPoint</Application>
  <PresentationFormat>On-screen Show (4:3)</PresentationFormat>
  <Paragraphs>332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23 –  Hexadecimal and Color Printing</vt:lpstr>
      <vt:lpstr>Last Class We Covered</vt:lpstr>
      <vt:lpstr>Any Questions from Last Time?</vt:lpstr>
      <vt:lpstr>Today’s Objectives</vt:lpstr>
      <vt:lpstr>Hexadecimal Numbers</vt:lpstr>
      <vt:lpstr>Decimal Representation</vt:lpstr>
      <vt:lpstr>Binary Representation</vt:lpstr>
      <vt:lpstr>Hexadecimal Representation</vt:lpstr>
      <vt:lpstr>Hexadecimal Representation</vt:lpstr>
      <vt:lpstr>Hex to Binary Conversion</vt:lpstr>
      <vt:lpstr>Hex to Decimal Conversion</vt:lpstr>
      <vt:lpstr>Number System Notation</vt:lpstr>
      <vt:lpstr>Printing in Color</vt:lpstr>
      <vt:lpstr>ANSI Escape Codes</vt:lpstr>
      <vt:lpstr>Syntax of ANSI Escape Color Codes</vt:lpstr>
      <vt:lpstr>Color Values and Reset</vt:lpstr>
      <vt:lpstr>Example Usages</vt:lpstr>
      <vt:lpstr>Function to Print In Color</vt:lpstr>
      <vt:lpstr>Possibly Helpful Method</vt:lpstr>
      <vt:lpstr>The .isdigit() Method</vt:lpstr>
      <vt:lpstr>PowerPoint Presentation</vt:lpstr>
      <vt:lpstr>Announcements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469</cp:revision>
  <dcterms:created xsi:type="dcterms:W3CDTF">2014-05-05T14:25:42Z</dcterms:created>
  <dcterms:modified xsi:type="dcterms:W3CDTF">2018-05-03T14:40:30Z</dcterms:modified>
</cp:coreProperties>
</file>